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howGuides="1">
      <p:cViewPr varScale="1">
        <p:scale>
          <a:sx n="76" d="100"/>
          <a:sy n="76" d="100"/>
        </p:scale>
        <p:origin x="108" y="5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58C2E3-BCE3-4DBF-9DDC-3B44D260A1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F7F3043-4A17-C414-937F-5BD5870DDC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DBE935-2A28-1EAF-74EB-DC6CFCC1E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0E15-7DF8-4279-BD75-B8151A877F18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048B9D-2C63-D93A-D206-F448E0D8D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3BFBDF-808B-3A15-B9DF-15716E8F4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40735-0E0B-4D6F-8D83-C3FFDAF3C6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5013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020689-B214-0A6F-53DB-B21777C31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16C19C3-F99D-02D6-C1ED-E9F36605BA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603C54F-F8FF-B1FB-30D5-A439FC10D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0E15-7DF8-4279-BD75-B8151A877F18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B20B8C-7AF7-5767-B8D8-E4A87AA9A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8E9724-1749-5758-ED86-6E0B11E0B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40735-0E0B-4D6F-8D83-C3FFDAF3C6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914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017889C-B025-0299-CEDE-3D2988C8A0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21DAC6E-882F-2698-7EBC-9C8201B8D3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B2CDB8A-A749-772A-11A9-0D45A2245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0E15-7DF8-4279-BD75-B8151A877F18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A6600-55C3-2FBF-EA7C-2AD9B7C26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01891B-E1A6-F070-A2FE-2A98A4D95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40735-0E0B-4D6F-8D83-C3FFDAF3C6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9017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18A43F-AE6A-69D8-2C05-B005D90FC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3931002-FD78-C6D3-14DA-AECE48472C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72B26C-F876-0333-8DA6-852EAD011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0E15-7DF8-4279-BD75-B8151A877F18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2F1E01-910B-00C2-B305-52EA14053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388698-5309-1ABB-2AF7-3091F80C2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40735-0E0B-4D6F-8D83-C3FFDAF3C6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892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4B7E64-D7F3-3EF8-EB9D-DEEE09CDF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BA6CEFF-AEC8-50DB-5A99-856FF1C985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6C468E-3455-E9A0-65E9-D9345F692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0E15-7DF8-4279-BD75-B8151A877F18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451BCF-811B-B200-B5D6-597B6DBA9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A469075-C54F-BBC3-ECBB-FE18ED472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40735-0E0B-4D6F-8D83-C3FFDAF3C6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6585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C775F2-1F8F-6772-7DFA-97F15DB2B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7F50CDB-BA1A-0DB6-70F3-FC1E3FF69F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4A0A88-3DD8-0C38-013C-39F8FF4EFB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02D34EF-C690-E72B-8CCF-224A621D1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0E15-7DF8-4279-BD75-B8151A877F18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4584B9F-FD09-CBB7-F8A3-CAC1C2C7F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B1AB56B-D37A-0D47-76B5-4DAABD752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40735-0E0B-4D6F-8D83-C3FFDAF3C6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5366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7F16D6-65D5-337F-9318-F4F09B609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FDE51E9-C25A-9304-ADC9-94943B3EFD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7107728-3342-7796-2218-6320C7FA71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2059E78-F3D4-B15E-0C89-64BDF59952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DC2C950-C347-F14B-C5BA-079DA0143A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A7AE529-3849-5E91-AB37-D4CCAAA92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0E15-7DF8-4279-BD75-B8151A877F18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7469C24-D740-DB10-FD5D-8AEE451E7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4AACE5D-BBD6-4E56-EEE1-C65103FE4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40735-0E0B-4D6F-8D83-C3FFDAF3C6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835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2C3BED-6413-DCAB-EEC9-6E61CC133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B6C45AD-1559-7B2B-E7EA-58147E874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0E15-7DF8-4279-BD75-B8151A877F18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E956C13-4238-80CA-03CB-C573F3FEF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5F09BB3-A0CB-A3AF-3A1A-DA6C2AB39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40735-0E0B-4D6F-8D83-C3FFDAF3C6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3560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AAC9B63-76C3-7477-292E-3A8A62C48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0E15-7DF8-4279-BD75-B8151A877F18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668C1B9-3EC0-89E5-D9C4-4C7671C29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FA91ED8-019E-E2D6-5A04-1488B6006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40735-0E0B-4D6F-8D83-C3FFDAF3C6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9696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F0CA81-DC8B-55BA-5191-E4FB6E7C0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A7388BA-06CE-2575-C883-406FB219F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10211E7-B430-DE34-9CDC-350A2B0E72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F65EAF9-F380-8006-0B59-1BFBF433C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0E15-7DF8-4279-BD75-B8151A877F18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DBC1CD8-39F8-7C79-4B5C-48A701CE3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05D1945-461B-7067-7A1B-665A61ADC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40735-0E0B-4D6F-8D83-C3FFDAF3C6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7722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92B601-509C-B066-5A85-582B22DA7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0833479-5449-C830-75E4-6CC53A61C2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8C61A29-13DE-9422-6FFB-1047A3A83A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406E535-5B33-BAF1-708D-E55953331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0E15-7DF8-4279-BD75-B8151A877F18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5199555-F542-C7E7-0E83-1EA7FFD0F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00F2D45-AFE9-D6DF-C241-AAF2A8F5A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40735-0E0B-4D6F-8D83-C3FFDAF3C6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25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80D5A2E-84EF-E2E7-5CE7-7F0C8562E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92D01B8-472B-045B-8321-8F363D525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ED5B3B-2C28-2041-CC5D-83A47B8ECE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D770E15-7DF8-4279-BD75-B8151A877F18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7DE464-610E-3A21-3CD4-DCE492ED72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F97364-F371-816A-73A2-7C34B089E4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240735-0E0B-4D6F-8D83-C3FFDAF3C6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404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B1D84C3F-1B72-31C9-0D46-429E0D3EA7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576992"/>
              </p:ext>
            </p:extLst>
          </p:nvPr>
        </p:nvGraphicFramePr>
        <p:xfrm>
          <a:off x="1199456" y="2564904"/>
          <a:ext cx="9515325" cy="36265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9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213">
                  <a:extLst>
                    <a:ext uri="{9D8B030D-6E8A-4147-A177-3AD203B41FA5}">
                      <a16:colId xmlns:a16="http://schemas.microsoft.com/office/drawing/2014/main" val="2363102826"/>
                    </a:ext>
                  </a:extLst>
                </a:gridCol>
                <a:gridCol w="3849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3113"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91452" marR="91452" marT="45701" marB="45701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該当状況</a:t>
                      </a:r>
                    </a:p>
                  </a:txBody>
                  <a:tcPr marL="91452" marR="91452" marT="45701" marB="45701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該当する企業名（団体名）等</a:t>
                      </a:r>
                    </a:p>
                  </a:txBody>
                  <a:tcPr marL="91452" marR="91452" marT="45701" marB="45701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066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①企業等の職員・役員・顧問職</a:t>
                      </a:r>
                    </a:p>
                  </a:txBody>
                  <a:tcPr marL="91452" marR="91452" marT="45701" marB="45701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91452" marR="91452" marT="45701" marB="45701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91452" marR="91452" marT="45701" marB="45701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937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②年間</a:t>
                      </a:r>
                      <a:r>
                        <a:rPr kumimoji="1" lang="en-US" altLang="ja-JP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100</a:t>
                      </a:r>
                      <a:r>
                        <a:rPr kumimoji="1" lang="ja-JP" altLang="en-US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万円以上の企業等からの報酬・特許使用料等</a:t>
                      </a:r>
                    </a:p>
                  </a:txBody>
                  <a:tcPr marL="91452" marR="91452" marT="45701" marB="45701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91452" marR="91452" marT="45701" marB="45701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91452" marR="91452" marT="45701" marB="45701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0066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③年間</a:t>
                      </a:r>
                      <a:r>
                        <a:rPr kumimoji="1" lang="en-US" altLang="ja-JP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100</a:t>
                      </a:r>
                      <a:r>
                        <a:rPr kumimoji="1" lang="ja-JP" altLang="en-US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万円以上の株式等配当</a:t>
                      </a:r>
                    </a:p>
                  </a:txBody>
                  <a:tcPr marL="91452" marR="91452" marT="45701" marB="4570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91452" marR="91452" marT="45701" marB="4570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91452" marR="91452" marT="45701" marB="45701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105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④年間</a:t>
                      </a:r>
                      <a:r>
                        <a:rPr kumimoji="1" lang="en-US" altLang="ja-JP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50</a:t>
                      </a:r>
                      <a:r>
                        <a:rPr kumimoji="1" lang="ja-JP" altLang="en-US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万円以上の講演料等</a:t>
                      </a:r>
                    </a:p>
                  </a:txBody>
                  <a:tcPr marL="91452" marR="91452" marT="45701" marB="4570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91452" marR="91452" marT="45701" marB="4570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91452" marR="91452" marT="45701" marB="45701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0066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⑤年間</a:t>
                      </a:r>
                      <a:r>
                        <a:rPr kumimoji="1" lang="en-US" altLang="ja-JP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100</a:t>
                      </a:r>
                      <a:r>
                        <a:rPr kumimoji="1" lang="ja-JP" altLang="en-US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万円以上の原稿料等</a:t>
                      </a:r>
                    </a:p>
                  </a:txBody>
                  <a:tcPr marL="91452" marR="91452" marT="45701" marB="4570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91452" marR="91452" marT="45701" marB="4570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91452" marR="91452" marT="45701" marB="45701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0066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⑥年間</a:t>
                      </a:r>
                      <a:r>
                        <a:rPr kumimoji="1" lang="en-US" altLang="ja-JP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200</a:t>
                      </a:r>
                      <a:r>
                        <a:rPr kumimoji="1" lang="ja-JP" altLang="en-US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万円以上の受託研究費</a:t>
                      </a:r>
                      <a:r>
                        <a:rPr kumimoji="1" lang="en-US" altLang="ja-JP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(</a:t>
                      </a:r>
                      <a:r>
                        <a:rPr kumimoji="1" lang="ja-JP" altLang="en-US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治験）寄付金等</a:t>
                      </a:r>
                    </a:p>
                  </a:txBody>
                  <a:tcPr marL="91452" marR="91452" marT="45701" marB="4570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91452" marR="91452" marT="45701" marB="4570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91452" marR="91452" marT="45701" marB="45701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00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⑦年間</a:t>
                      </a:r>
                      <a:r>
                        <a:rPr kumimoji="1" lang="en-US" altLang="ja-JP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100</a:t>
                      </a:r>
                      <a:r>
                        <a:rPr kumimoji="1" lang="ja-JP" altLang="en-US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万円以上の専門的証言・助言等の報酬</a:t>
                      </a:r>
                    </a:p>
                  </a:txBody>
                  <a:tcPr marL="91452" marR="91452" marT="45701" marB="4570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91452" marR="91452" marT="45701" marB="4570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91452" marR="91452" marT="45701" marB="45701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105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⑧年間</a:t>
                      </a:r>
                      <a:r>
                        <a:rPr kumimoji="1" lang="en-US" altLang="ja-JP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10</a:t>
                      </a:r>
                      <a:r>
                        <a:rPr kumimoji="1" lang="ja-JP" altLang="en-US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万円以上の贈答品等</a:t>
                      </a:r>
                    </a:p>
                  </a:txBody>
                  <a:tcPr marL="91452" marR="91452" marT="45701" marB="4570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91452" marR="91452" marT="45701" marB="4570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91452" marR="91452" marT="45701" marB="45701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" name="テキスト ボックス 4">
            <a:extLst>
              <a:ext uri="{FF2B5EF4-FFF2-40B4-BE49-F238E27FC236}">
                <a16:creationId xmlns:a16="http://schemas.microsoft.com/office/drawing/2014/main" id="{8748C2AC-7DA0-CB64-2DE6-EA579B205B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2754" y="6309320"/>
            <a:ext cx="8713787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2pPr>
            <a:lvl3pPr marL="1143000" indent="-228600">
              <a:spcBef>
                <a:spcPct val="20000"/>
              </a:spcBef>
              <a:buChar char="•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3pPr>
            <a:lvl4pPr marL="1600200" indent="-228600">
              <a:spcBef>
                <a:spcPct val="20000"/>
              </a:spcBef>
              <a:buChar char="–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4pPr>
            <a:lvl5pPr marL="2057400" indent="-228600">
              <a:spcBef>
                <a:spcPct val="20000"/>
              </a:spcBef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9pPr>
          </a:lstStyle>
          <a:p>
            <a:pPr algn="r">
              <a:spcBef>
                <a:spcPct val="0"/>
              </a:spcBef>
              <a:buFontTx/>
              <a:buNone/>
              <a:defRPr/>
            </a:pPr>
            <a:r>
              <a:rPr lang="ja-JP" altLang="en-US" sz="12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＊上記の金額や株の記載については，すべて１つの企業・団体からのものである。</a:t>
            </a:r>
            <a:endParaRPr lang="en-US" altLang="ja-JP" sz="105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4A20E118-05A9-2EA5-8BEE-4E952097F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6608" y="1578616"/>
            <a:ext cx="8588173" cy="7254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+mj-lt"/>
                <a:ea typeface="+mj-ea"/>
                <a:cs typeface="平成角ゴシック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Arial" charset="0"/>
                <a:ea typeface="平成角ゴシック" charset="-128"/>
                <a:cs typeface="平成角ゴシック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Arial" charset="0"/>
                <a:ea typeface="平成角ゴシック" charset="-128"/>
                <a:cs typeface="平成角ゴシック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Arial" charset="0"/>
                <a:ea typeface="平成角ゴシック" charset="-128"/>
                <a:cs typeface="平成角ゴシック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Arial" charset="0"/>
                <a:ea typeface="平成角ゴシック" charset="-128"/>
                <a:cs typeface="平成角ゴシック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Arial" charset="0"/>
                <a:ea typeface="平成角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Arial" charset="0"/>
                <a:ea typeface="平成角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Arial" charset="0"/>
                <a:ea typeface="平成角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Arial" charset="0"/>
                <a:ea typeface="平成角ゴシック" charset="-128"/>
              </a:defRPr>
            </a:lvl9pPr>
          </a:lstStyle>
          <a:p>
            <a:pPr algn="l">
              <a:lnSpc>
                <a:spcPct val="150000"/>
              </a:lnSpc>
              <a:defRPr/>
            </a:pPr>
            <a:r>
              <a:rPr lang="ja-JP" altLang="en-US" sz="1800" kern="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演題：</a:t>
            </a:r>
            <a:endParaRPr lang="en-US" altLang="ja-JP" sz="1800" kern="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l">
              <a:lnSpc>
                <a:spcPct val="150000"/>
              </a:lnSpc>
              <a:defRPr/>
            </a:pPr>
            <a:r>
              <a:rPr lang="ja-JP" altLang="en-US" sz="1800" kern="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発表者</a:t>
            </a:r>
            <a:r>
              <a:rPr lang="ja-JP" altLang="en-US" sz="1800" ker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氏名：　　　　　　　　　　　　</a:t>
            </a:r>
            <a:r>
              <a:rPr lang="ja-JP" altLang="en-US" sz="1800" kern="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所属：　　　　　　　　　　　　　　　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75F3C5E-0CD2-8E0A-224C-F57851BE91EC}"/>
              </a:ext>
            </a:extLst>
          </p:cNvPr>
          <p:cNvSpPr txBox="1"/>
          <p:nvPr/>
        </p:nvSpPr>
        <p:spPr>
          <a:xfrm>
            <a:off x="4007768" y="486819"/>
            <a:ext cx="419801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lang="zh-CN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利益相反開示</a:t>
            </a:r>
            <a:endParaRPr lang="ja-JP" altLang="en-US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15" name="図 14" descr="テキスト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7203B101-9055-DCE6-357C-90B6E454C5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478039"/>
            <a:ext cx="3150449" cy="811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550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135</Words>
  <Application>Microsoft Office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NK-R</vt:lpstr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横山　淳美</dc:creator>
  <cp:lastModifiedBy>横山　淳美</cp:lastModifiedBy>
  <cp:revision>4</cp:revision>
  <dcterms:created xsi:type="dcterms:W3CDTF">2025-03-21T00:26:09Z</dcterms:created>
  <dcterms:modified xsi:type="dcterms:W3CDTF">2025-03-21T22:59:57Z</dcterms:modified>
</cp:coreProperties>
</file>